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70" r:id="rId3"/>
    <p:sldId id="286" r:id="rId4"/>
    <p:sldId id="273" r:id="rId5"/>
    <p:sldId id="267" r:id="rId6"/>
    <p:sldId id="304" r:id="rId7"/>
    <p:sldId id="305" r:id="rId8"/>
    <p:sldId id="306" r:id="rId9"/>
    <p:sldId id="308" r:id="rId10"/>
    <p:sldId id="307" r:id="rId11"/>
    <p:sldId id="293" r:id="rId12"/>
    <p:sldId id="303" r:id="rId13"/>
    <p:sldId id="302" r:id="rId14"/>
    <p:sldId id="276" r:id="rId15"/>
    <p:sldId id="309" r:id="rId16"/>
    <p:sldId id="272" r:id="rId17"/>
    <p:sldId id="271" r:id="rId18"/>
    <p:sldId id="300" r:id="rId19"/>
    <p:sldId id="291" r:id="rId20"/>
    <p:sldId id="265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56111D5-97AD-4F3E-AC06-AD2E29C417A1}">
          <p14:sldIdLst>
            <p14:sldId id="258"/>
            <p14:sldId id="270"/>
            <p14:sldId id="286"/>
            <p14:sldId id="273"/>
            <p14:sldId id="267"/>
            <p14:sldId id="304"/>
            <p14:sldId id="305"/>
            <p14:sldId id="306"/>
            <p14:sldId id="308"/>
            <p14:sldId id="307"/>
            <p14:sldId id="293"/>
            <p14:sldId id="303"/>
            <p14:sldId id="302"/>
            <p14:sldId id="276"/>
            <p14:sldId id="309"/>
            <p14:sldId id="272"/>
            <p14:sldId id="271"/>
            <p14:sldId id="300"/>
            <p14:sldId id="291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4C4A49"/>
    <a:srgbClr val="FF00FF"/>
    <a:srgbClr val="0099FF"/>
    <a:srgbClr val="005F9A"/>
    <a:srgbClr val="008FE5"/>
    <a:srgbClr val="FF7DFF"/>
    <a:srgbClr val="C000C0"/>
    <a:srgbClr val="740074"/>
    <a:srgbClr val="FFC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48" autoAdjust="0"/>
    <p:restoredTop sz="94660"/>
  </p:normalViewPr>
  <p:slideViewPr>
    <p:cSldViewPr snapToGrid="0">
      <p:cViewPr varScale="1">
        <p:scale>
          <a:sx n="73" d="100"/>
          <a:sy n="73" d="100"/>
        </p:scale>
        <p:origin x="11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641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0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4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881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86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586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8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6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94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10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45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B76F2-104B-450E-95BE-2009645F87BC}" type="datetimeFigureOut">
              <a:rPr lang="en-US" smtClean="0"/>
              <a:t>9/28/2016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D1D0C-91E8-49F9-B819-2B725FBD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880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8.wdp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hdphoto" Target="../media/hdphoto10.wdp"/><Relationship Id="rId7" Type="http://schemas.microsoft.com/office/2007/relationships/hdphoto" Target="../media/hdphoto1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microsoft.com/office/2007/relationships/hdphoto" Target="../media/hdphoto11.wdp"/><Relationship Id="rId4" Type="http://schemas.openxmlformats.org/officeDocument/2006/relationships/image" Target="../media/image18.png"/><Relationship Id="rId9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5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5.png"/><Relationship Id="rId4" Type="http://schemas.microsoft.com/office/2007/relationships/hdphoto" Target="../media/hdphoto13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" t="6647" r="2122" b="4834"/>
          <a:stretch/>
        </p:blipFill>
        <p:spPr>
          <a:xfrm>
            <a:off x="1820090" y="2543503"/>
            <a:ext cx="5631699" cy="194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534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4" name="Picture 4" descr="Image result for phone fir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23" t="-134" r="8367" b="9228"/>
          <a:stretch/>
        </p:blipFill>
        <p:spPr bwMode="auto">
          <a:xfrm>
            <a:off x="156755" y="402053"/>
            <a:ext cx="8830491" cy="605389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3607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529234" y="2257330"/>
            <a:ext cx="3200400" cy="3200400"/>
          </a:xfrm>
          <a:prstGeom prst="rect">
            <a:avLst/>
          </a:prstGeom>
          <a:solidFill>
            <a:srgbClr val="00B0F0"/>
          </a:solid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508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Elbow Connector 14"/>
          <p:cNvCxnSpPr/>
          <p:nvPr/>
        </p:nvCxnSpPr>
        <p:spPr>
          <a:xfrm rot="10800000" flipV="1">
            <a:off x="1977035" y="893574"/>
            <a:ext cx="1836363" cy="1363756"/>
          </a:xfrm>
          <a:prstGeom prst="bentConnector2">
            <a:avLst/>
          </a:prstGeom>
          <a:ln w="34925" cap="rnd">
            <a:solidFill>
              <a:schemeClr val="tx1"/>
            </a:solidFill>
            <a:prstDash val="solid"/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2" name="Picture 4" descr="Image result for light 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798" y="186615"/>
            <a:ext cx="1413917" cy="1413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Straight Arrow Connector 22"/>
          <p:cNvCxnSpPr/>
          <p:nvPr/>
        </p:nvCxnSpPr>
        <p:spPr>
          <a:xfrm>
            <a:off x="3194703" y="3074395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324547" y="3536113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290020" y="4070622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801350" y="4888147"/>
            <a:ext cx="228600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5538710" y="4521988"/>
            <a:ext cx="54864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463226" y="3536113"/>
            <a:ext cx="54864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027638" y="2257330"/>
            <a:ext cx="3200400" cy="3200400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508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97186" y="2257330"/>
            <a:ext cx="3200400" cy="3200400"/>
          </a:xfrm>
          <a:prstGeom prst="rect">
            <a:avLst/>
          </a:prstGeom>
          <a:pattFill prst="pct80">
            <a:fgClr>
              <a:srgbClr val="FFFFCC"/>
            </a:fgClr>
            <a:bgClr>
              <a:srgbClr val="FFFF00"/>
            </a:bgClr>
          </a:patt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127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Elbow Connector 11"/>
          <p:cNvCxnSpPr>
            <a:endCxn id="7172" idx="3"/>
          </p:cNvCxnSpPr>
          <p:nvPr/>
        </p:nvCxnSpPr>
        <p:spPr>
          <a:xfrm rot="16200000" flipV="1">
            <a:off x="5742229" y="531060"/>
            <a:ext cx="1363756" cy="2088785"/>
          </a:xfrm>
          <a:prstGeom prst="bentConnector2">
            <a:avLst/>
          </a:prstGeom>
          <a:ln w="34925" cap="rnd">
            <a:solidFill>
              <a:schemeClr val="tx1"/>
            </a:solidFill>
            <a:prstDash val="solid"/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085305" y="5081662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358719" y="2658922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430860" y="409015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580785" y="343597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341884" y="796219"/>
            <a:ext cx="54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3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915172" y="807325"/>
            <a:ext cx="54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3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300961" y="5921749"/>
            <a:ext cx="2141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membrane</a:t>
            </a:r>
            <a:endParaRPr lang="en-US" sz="3200" baseline="30000" dirty="0"/>
          </a:p>
        </p:txBody>
      </p:sp>
      <p:sp>
        <p:nvSpPr>
          <p:cNvPr id="49" name="TextBox 48"/>
          <p:cNvSpPr txBox="1"/>
          <p:nvPr/>
        </p:nvSpPr>
        <p:spPr>
          <a:xfrm>
            <a:off x="6341883" y="5921749"/>
            <a:ext cx="1574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positive</a:t>
            </a:r>
            <a:endParaRPr lang="en-US" sz="3200" baseline="30000" dirty="0"/>
          </a:p>
        </p:txBody>
      </p:sp>
      <p:sp>
        <p:nvSpPr>
          <p:cNvPr id="50" name="TextBox 49"/>
          <p:cNvSpPr txBox="1"/>
          <p:nvPr/>
        </p:nvSpPr>
        <p:spPr>
          <a:xfrm>
            <a:off x="779837" y="5921749"/>
            <a:ext cx="1733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negative</a:t>
            </a:r>
            <a:endParaRPr lang="en-US" sz="3200" baseline="30000" dirty="0"/>
          </a:p>
        </p:txBody>
      </p:sp>
      <p:sp>
        <p:nvSpPr>
          <p:cNvPr id="51" name="TextBox 50"/>
          <p:cNvSpPr txBox="1"/>
          <p:nvPr/>
        </p:nvSpPr>
        <p:spPr>
          <a:xfrm>
            <a:off x="4752993" y="5132801"/>
            <a:ext cx="1824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electrolyte</a:t>
            </a:r>
            <a:endParaRPr lang="en-US" sz="2800" baseline="30000" dirty="0"/>
          </a:p>
        </p:txBody>
      </p:sp>
      <p:sp>
        <p:nvSpPr>
          <p:cNvPr id="30" name="Oval 29"/>
          <p:cNvSpPr/>
          <p:nvPr/>
        </p:nvSpPr>
        <p:spPr>
          <a:xfrm>
            <a:off x="2827238" y="2890565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2071350" y="3370419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194214" y="4336351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030616" y="3887742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3487897" y="4685291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6110763" y="3356142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234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/>
          <p:cNvCxnSpPr>
            <a:stCxn id="40" idx="5"/>
          </p:cNvCxnSpPr>
          <p:nvPr/>
        </p:nvCxnSpPr>
        <p:spPr>
          <a:xfrm>
            <a:off x="6106528" y="2784994"/>
            <a:ext cx="956355" cy="397148"/>
          </a:xfrm>
          <a:prstGeom prst="line">
            <a:avLst/>
          </a:prstGeom>
          <a:ln w="50800" cap="rnd">
            <a:solidFill>
              <a:srgbClr val="FF7DFF"/>
            </a:solidFill>
            <a:prstDash val="sysDash"/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29234" y="2257330"/>
            <a:ext cx="3200400" cy="3200400"/>
          </a:xfrm>
          <a:prstGeom prst="rect">
            <a:avLst/>
          </a:prstGeom>
          <a:solidFill>
            <a:srgbClr val="00B0F0"/>
          </a:solid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508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Elbow Connector 14"/>
          <p:cNvCxnSpPr/>
          <p:nvPr/>
        </p:nvCxnSpPr>
        <p:spPr>
          <a:xfrm rot="10800000" flipV="1">
            <a:off x="1977035" y="893574"/>
            <a:ext cx="1836363" cy="1363756"/>
          </a:xfrm>
          <a:prstGeom prst="bentConnector2">
            <a:avLst/>
          </a:prstGeom>
          <a:ln w="34925" cap="rnd">
            <a:solidFill>
              <a:schemeClr val="tx1"/>
            </a:solidFill>
            <a:prstDash val="solid"/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2" name="Picture 4" descr="Image result for light 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798" y="186615"/>
            <a:ext cx="1413917" cy="1413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Straight Arrow Connector 22"/>
          <p:cNvCxnSpPr>
            <a:stCxn id="24" idx="6"/>
          </p:cNvCxnSpPr>
          <p:nvPr/>
        </p:nvCxnSpPr>
        <p:spPr>
          <a:xfrm>
            <a:off x="3192998" y="3073445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324547" y="3536113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290020" y="4070622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801350" y="4888147"/>
            <a:ext cx="228600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5538710" y="4521988"/>
            <a:ext cx="54864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463226" y="3536113"/>
            <a:ext cx="54864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027638" y="2257330"/>
            <a:ext cx="3200400" cy="3200400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508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97186" y="2257330"/>
            <a:ext cx="3200400" cy="3200400"/>
          </a:xfrm>
          <a:prstGeom prst="rect">
            <a:avLst/>
          </a:prstGeom>
          <a:pattFill prst="pct80">
            <a:fgClr>
              <a:srgbClr val="FFFFCC"/>
            </a:fgClr>
            <a:bgClr>
              <a:srgbClr val="FFFF00"/>
            </a:bgClr>
          </a:patt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127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Elbow Connector 11"/>
          <p:cNvCxnSpPr>
            <a:endCxn id="7172" idx="3"/>
          </p:cNvCxnSpPr>
          <p:nvPr/>
        </p:nvCxnSpPr>
        <p:spPr>
          <a:xfrm rot="16200000" flipV="1">
            <a:off x="5742229" y="531060"/>
            <a:ext cx="1363756" cy="2088785"/>
          </a:xfrm>
          <a:prstGeom prst="bentConnector2">
            <a:avLst/>
          </a:prstGeom>
          <a:ln w="34925" cap="rnd">
            <a:solidFill>
              <a:schemeClr val="tx1"/>
            </a:solidFill>
            <a:prstDash val="solid"/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085305" y="5081662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358719" y="2658922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430860" y="409015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580785" y="343597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341884" y="796219"/>
            <a:ext cx="54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3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915172" y="807325"/>
            <a:ext cx="54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3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300961" y="5921749"/>
            <a:ext cx="2141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membrane</a:t>
            </a:r>
            <a:endParaRPr lang="en-US" sz="3200" baseline="30000" dirty="0"/>
          </a:p>
        </p:txBody>
      </p:sp>
      <p:sp>
        <p:nvSpPr>
          <p:cNvPr id="49" name="TextBox 48"/>
          <p:cNvSpPr txBox="1"/>
          <p:nvPr/>
        </p:nvSpPr>
        <p:spPr>
          <a:xfrm>
            <a:off x="6341883" y="5921749"/>
            <a:ext cx="1574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positive</a:t>
            </a:r>
            <a:endParaRPr lang="en-US" sz="3200" baseline="30000" dirty="0"/>
          </a:p>
        </p:txBody>
      </p:sp>
      <p:sp>
        <p:nvSpPr>
          <p:cNvPr id="50" name="TextBox 49"/>
          <p:cNvSpPr txBox="1"/>
          <p:nvPr/>
        </p:nvSpPr>
        <p:spPr>
          <a:xfrm>
            <a:off x="779837" y="5921749"/>
            <a:ext cx="1733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negative</a:t>
            </a:r>
            <a:endParaRPr lang="en-US" sz="3200" baseline="30000" dirty="0"/>
          </a:p>
        </p:txBody>
      </p:sp>
      <p:sp>
        <p:nvSpPr>
          <p:cNvPr id="51" name="TextBox 50"/>
          <p:cNvSpPr txBox="1"/>
          <p:nvPr/>
        </p:nvSpPr>
        <p:spPr>
          <a:xfrm>
            <a:off x="4752993" y="5132801"/>
            <a:ext cx="1824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electrolyte</a:t>
            </a:r>
            <a:endParaRPr lang="en-US" sz="2800" baseline="30000" dirty="0"/>
          </a:p>
        </p:txBody>
      </p:sp>
      <p:sp>
        <p:nvSpPr>
          <p:cNvPr id="36" name="TextBox 35"/>
          <p:cNvSpPr txBox="1"/>
          <p:nvPr/>
        </p:nvSpPr>
        <p:spPr>
          <a:xfrm>
            <a:off x="6167462" y="2236859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</a:t>
            </a:r>
            <a:endParaRPr lang="en-US" sz="3200" baseline="30000" dirty="0"/>
          </a:p>
        </p:txBody>
      </p:sp>
      <p:sp>
        <p:nvSpPr>
          <p:cNvPr id="40" name="Oval 39"/>
          <p:cNvSpPr/>
          <p:nvPr/>
        </p:nvSpPr>
        <p:spPr>
          <a:xfrm>
            <a:off x="5638233" y="2316700"/>
            <a:ext cx="548640" cy="548640"/>
          </a:xfrm>
          <a:prstGeom prst="ellipse">
            <a:avLst/>
          </a:prstGeom>
          <a:gradFill flip="none" rotWithShape="1">
            <a:gsLst>
              <a:gs pos="0">
                <a:srgbClr val="FFC1FF"/>
              </a:gs>
              <a:gs pos="23000">
                <a:srgbClr val="FF7DFF"/>
              </a:gs>
              <a:gs pos="69000">
                <a:srgbClr val="C000C0"/>
              </a:gs>
              <a:gs pos="97000">
                <a:srgbClr val="74007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4" name="Oval 23"/>
          <p:cNvSpPr/>
          <p:nvPr/>
        </p:nvSpPr>
        <p:spPr>
          <a:xfrm>
            <a:off x="2827238" y="2890565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2071350" y="3370419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5194214" y="4336351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3030616" y="3887742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3487897" y="4685291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6110763" y="3356142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953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/>
          <p:cNvCxnSpPr/>
          <p:nvPr/>
        </p:nvCxnSpPr>
        <p:spPr>
          <a:xfrm flipV="1">
            <a:off x="2739387" y="2622538"/>
            <a:ext cx="1857114" cy="0"/>
          </a:xfrm>
          <a:prstGeom prst="line">
            <a:avLst/>
          </a:prstGeom>
          <a:ln w="50800" cap="rnd">
            <a:solidFill>
              <a:srgbClr val="FF7DFF"/>
            </a:solidFill>
            <a:prstDash val="sysDash"/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29234" y="2257330"/>
            <a:ext cx="3200400" cy="3200400"/>
          </a:xfrm>
          <a:prstGeom prst="rect">
            <a:avLst/>
          </a:prstGeom>
          <a:solidFill>
            <a:srgbClr val="00B0F0"/>
          </a:solid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508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Elbow Connector 14"/>
          <p:cNvCxnSpPr/>
          <p:nvPr/>
        </p:nvCxnSpPr>
        <p:spPr>
          <a:xfrm rot="10800000" flipV="1">
            <a:off x="1977035" y="893574"/>
            <a:ext cx="1836363" cy="1363756"/>
          </a:xfrm>
          <a:prstGeom prst="bentConnector2">
            <a:avLst/>
          </a:prstGeom>
          <a:ln w="34925" cap="rnd">
            <a:solidFill>
              <a:schemeClr val="tx1"/>
            </a:solidFill>
            <a:prstDash val="solid"/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2" name="Picture 4" descr="Image result for light 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798" y="186615"/>
            <a:ext cx="1413917" cy="1413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Straight Arrow Connector 22"/>
          <p:cNvCxnSpPr/>
          <p:nvPr/>
        </p:nvCxnSpPr>
        <p:spPr>
          <a:xfrm>
            <a:off x="3192998" y="3073445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324547" y="3536113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290020" y="4070622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801350" y="4888147"/>
            <a:ext cx="228600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5538710" y="4521988"/>
            <a:ext cx="54864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463226" y="3536113"/>
            <a:ext cx="54864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027638" y="2257330"/>
            <a:ext cx="3200400" cy="3200400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508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97186" y="2257330"/>
            <a:ext cx="3200400" cy="3200400"/>
          </a:xfrm>
          <a:prstGeom prst="rect">
            <a:avLst/>
          </a:prstGeom>
          <a:pattFill prst="pct80">
            <a:fgClr>
              <a:srgbClr val="FFFFCC"/>
            </a:fgClr>
            <a:bgClr>
              <a:srgbClr val="FFFF00"/>
            </a:bgClr>
          </a:patt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127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Elbow Connector 11"/>
          <p:cNvCxnSpPr>
            <a:endCxn id="7172" idx="3"/>
          </p:cNvCxnSpPr>
          <p:nvPr/>
        </p:nvCxnSpPr>
        <p:spPr>
          <a:xfrm rot="16200000" flipV="1">
            <a:off x="5742229" y="531060"/>
            <a:ext cx="1363756" cy="2088785"/>
          </a:xfrm>
          <a:prstGeom prst="bentConnector2">
            <a:avLst/>
          </a:prstGeom>
          <a:ln w="34925" cap="rnd">
            <a:solidFill>
              <a:schemeClr val="tx1"/>
            </a:solidFill>
            <a:prstDash val="solid"/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085305" y="5081662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358719" y="2658922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430860" y="409015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580785" y="343597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341884" y="796219"/>
            <a:ext cx="54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3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915172" y="807325"/>
            <a:ext cx="54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3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300961" y="5921749"/>
            <a:ext cx="2141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membrane</a:t>
            </a:r>
            <a:endParaRPr lang="en-US" sz="3200" baseline="30000" dirty="0"/>
          </a:p>
        </p:txBody>
      </p:sp>
      <p:sp>
        <p:nvSpPr>
          <p:cNvPr id="49" name="TextBox 48"/>
          <p:cNvSpPr txBox="1"/>
          <p:nvPr/>
        </p:nvSpPr>
        <p:spPr>
          <a:xfrm>
            <a:off x="6341883" y="5921749"/>
            <a:ext cx="1574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positive</a:t>
            </a:r>
            <a:endParaRPr lang="en-US" sz="3200" baseline="30000" dirty="0"/>
          </a:p>
        </p:txBody>
      </p:sp>
      <p:sp>
        <p:nvSpPr>
          <p:cNvPr id="50" name="TextBox 49"/>
          <p:cNvSpPr txBox="1"/>
          <p:nvPr/>
        </p:nvSpPr>
        <p:spPr>
          <a:xfrm>
            <a:off x="779837" y="5921749"/>
            <a:ext cx="1733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negative</a:t>
            </a:r>
            <a:endParaRPr lang="en-US" sz="3200" baseline="30000" dirty="0"/>
          </a:p>
        </p:txBody>
      </p:sp>
      <p:sp>
        <p:nvSpPr>
          <p:cNvPr id="51" name="TextBox 50"/>
          <p:cNvSpPr txBox="1"/>
          <p:nvPr/>
        </p:nvSpPr>
        <p:spPr>
          <a:xfrm>
            <a:off x="4752993" y="5132801"/>
            <a:ext cx="1824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electrolyte</a:t>
            </a:r>
            <a:endParaRPr lang="en-US" sz="2800" baseline="30000" dirty="0"/>
          </a:p>
        </p:txBody>
      </p:sp>
      <p:sp>
        <p:nvSpPr>
          <p:cNvPr id="36" name="TextBox 35"/>
          <p:cNvSpPr txBox="1"/>
          <p:nvPr/>
        </p:nvSpPr>
        <p:spPr>
          <a:xfrm>
            <a:off x="6167462" y="2236859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</a:t>
            </a:r>
            <a:endParaRPr lang="en-US" sz="3200" baseline="30000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4624788" y="2624793"/>
            <a:ext cx="1331134" cy="0"/>
          </a:xfrm>
          <a:prstGeom prst="line">
            <a:avLst/>
          </a:prstGeom>
          <a:ln w="50800" cap="rnd">
            <a:solidFill>
              <a:srgbClr val="FF7DFF"/>
            </a:solidFill>
            <a:prstDash val="sysDash"/>
            <a:round/>
            <a:headEnd type="non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5638233" y="2316700"/>
            <a:ext cx="548640" cy="548640"/>
          </a:xfrm>
          <a:prstGeom prst="ellipse">
            <a:avLst/>
          </a:prstGeom>
          <a:gradFill flip="none" rotWithShape="1">
            <a:gsLst>
              <a:gs pos="0">
                <a:srgbClr val="FFC1FF"/>
              </a:gs>
              <a:gs pos="23000">
                <a:srgbClr val="FF7DFF"/>
              </a:gs>
              <a:gs pos="69000">
                <a:srgbClr val="C000C0"/>
              </a:gs>
              <a:gs pos="97000">
                <a:srgbClr val="74007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" name="Explosion 1 1"/>
          <p:cNvSpPr/>
          <p:nvPr/>
        </p:nvSpPr>
        <p:spPr>
          <a:xfrm>
            <a:off x="2021093" y="2102362"/>
            <a:ext cx="718294" cy="877190"/>
          </a:xfrm>
          <a:prstGeom prst="irregularSeal1">
            <a:avLst/>
          </a:prstGeom>
          <a:solidFill>
            <a:srgbClr val="FFFF00"/>
          </a:solidFill>
          <a:ln w="34925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827238" y="2890565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071350" y="3370419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5194214" y="4336351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3030616" y="3887742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3487897" y="4685291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110763" y="3356142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181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529234" y="2257330"/>
            <a:ext cx="3200400" cy="3200400"/>
          </a:xfrm>
          <a:prstGeom prst="rect">
            <a:avLst/>
          </a:prstGeom>
          <a:solidFill>
            <a:srgbClr val="00B0F0"/>
          </a:solid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508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Elbow Connector 14"/>
          <p:cNvCxnSpPr/>
          <p:nvPr/>
        </p:nvCxnSpPr>
        <p:spPr>
          <a:xfrm rot="10800000" flipV="1">
            <a:off x="1977035" y="893574"/>
            <a:ext cx="1836363" cy="1363756"/>
          </a:xfrm>
          <a:prstGeom prst="bentConnector2">
            <a:avLst/>
          </a:prstGeom>
          <a:ln w="34925" cap="rnd">
            <a:solidFill>
              <a:schemeClr val="tx1"/>
            </a:solidFill>
            <a:prstDash val="solid"/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2" name="Picture 4" descr="Image result for light bul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798" y="186615"/>
            <a:ext cx="1413917" cy="1413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Straight Arrow Connector 22"/>
          <p:cNvCxnSpPr/>
          <p:nvPr/>
        </p:nvCxnSpPr>
        <p:spPr>
          <a:xfrm>
            <a:off x="3192998" y="3073445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324547" y="3536113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290020" y="4070622"/>
            <a:ext cx="3270228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801350" y="4888147"/>
            <a:ext cx="228600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5538710" y="4521988"/>
            <a:ext cx="54864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463226" y="3536113"/>
            <a:ext cx="548640" cy="0"/>
          </a:xfrm>
          <a:prstGeom prst="straightConnector1">
            <a:avLst/>
          </a:prstGeom>
          <a:ln w="34925" cap="rnd">
            <a:solidFill>
              <a:schemeClr val="tx1"/>
            </a:solidFill>
            <a:prstDash val="sysDash"/>
            <a:round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027638" y="2257330"/>
            <a:ext cx="3200400" cy="3200400"/>
          </a:xfrm>
          <a:prstGeom prst="rect">
            <a:avLst/>
          </a:prstGeom>
          <a:solidFill>
            <a:srgbClr val="FF0000"/>
          </a:solid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508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97186" y="2257330"/>
            <a:ext cx="3200400" cy="3200400"/>
          </a:xfrm>
          <a:prstGeom prst="rect">
            <a:avLst/>
          </a:prstGeom>
          <a:pattFill prst="pct80">
            <a:fgClr>
              <a:srgbClr val="FFFFCC"/>
            </a:fgClr>
            <a:bgClr>
              <a:srgbClr val="FFFF00"/>
            </a:bgClr>
          </a:pattFill>
          <a:ln>
            <a:noFill/>
          </a:ln>
          <a:scene3d>
            <a:camera prst="isometricOffAxis2Right">
              <a:rot lat="1200000" lon="16800000" rev="0"/>
            </a:camera>
            <a:lightRig rig="threePt" dir="t"/>
          </a:scene3d>
          <a:sp3d extrusionH="127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Elbow Connector 11"/>
          <p:cNvCxnSpPr>
            <a:endCxn id="7172" idx="3"/>
          </p:cNvCxnSpPr>
          <p:nvPr/>
        </p:nvCxnSpPr>
        <p:spPr>
          <a:xfrm rot="16200000" flipV="1">
            <a:off x="5742229" y="531060"/>
            <a:ext cx="1363756" cy="2088785"/>
          </a:xfrm>
          <a:prstGeom prst="bentConnector2">
            <a:avLst/>
          </a:prstGeom>
          <a:ln w="34925" cap="rnd">
            <a:solidFill>
              <a:schemeClr val="tx1"/>
            </a:solidFill>
            <a:prstDash val="solid"/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085305" y="5081662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358719" y="2658922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430860" y="409015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580785" y="3435978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</a:t>
            </a:r>
            <a:r>
              <a:rPr lang="en-US" sz="2800" baseline="30000" dirty="0"/>
              <a:t>+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341884" y="796219"/>
            <a:ext cx="54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3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915172" y="807325"/>
            <a:ext cx="54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36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341883" y="5921749"/>
            <a:ext cx="1574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positive</a:t>
            </a:r>
            <a:endParaRPr lang="en-US" sz="3200" baseline="30000" dirty="0"/>
          </a:p>
        </p:txBody>
      </p:sp>
      <p:sp>
        <p:nvSpPr>
          <p:cNvPr id="50" name="TextBox 49"/>
          <p:cNvSpPr txBox="1"/>
          <p:nvPr/>
        </p:nvSpPr>
        <p:spPr>
          <a:xfrm>
            <a:off x="779837" y="5921749"/>
            <a:ext cx="1733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negative</a:t>
            </a:r>
            <a:endParaRPr lang="en-US" sz="3200" baseline="30000" dirty="0"/>
          </a:p>
        </p:txBody>
      </p:sp>
      <p:sp>
        <p:nvSpPr>
          <p:cNvPr id="51" name="TextBox 50"/>
          <p:cNvSpPr txBox="1"/>
          <p:nvPr/>
        </p:nvSpPr>
        <p:spPr>
          <a:xfrm>
            <a:off x="4752993" y="5132801"/>
            <a:ext cx="1824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electrolyte</a:t>
            </a:r>
            <a:endParaRPr lang="en-US" sz="2800" baseline="30000" dirty="0"/>
          </a:p>
        </p:txBody>
      </p:sp>
      <p:sp>
        <p:nvSpPr>
          <p:cNvPr id="36" name="TextBox 35"/>
          <p:cNvSpPr txBox="1"/>
          <p:nvPr/>
        </p:nvSpPr>
        <p:spPr>
          <a:xfrm>
            <a:off x="6167462" y="2236859"/>
            <a:ext cx="458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</a:t>
            </a:r>
            <a:endParaRPr lang="en-US" sz="3200" baseline="30000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4624788" y="2624793"/>
            <a:ext cx="1331134" cy="0"/>
          </a:xfrm>
          <a:prstGeom prst="line">
            <a:avLst/>
          </a:prstGeom>
          <a:ln w="50800" cap="rnd">
            <a:solidFill>
              <a:srgbClr val="FF7DFF"/>
            </a:solidFill>
            <a:prstDash val="sysDash"/>
            <a:round/>
            <a:headEnd type="non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4596501" y="2047165"/>
            <a:ext cx="1041732" cy="576325"/>
          </a:xfrm>
          <a:prstGeom prst="line">
            <a:avLst/>
          </a:prstGeom>
          <a:ln w="50800" cap="rnd">
            <a:solidFill>
              <a:srgbClr val="FF7DFF"/>
            </a:solidFill>
            <a:prstDash val="sysDash"/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5638233" y="2316700"/>
            <a:ext cx="548640" cy="548640"/>
          </a:xfrm>
          <a:prstGeom prst="ellipse">
            <a:avLst/>
          </a:prstGeom>
          <a:gradFill flip="none" rotWithShape="1">
            <a:gsLst>
              <a:gs pos="0">
                <a:srgbClr val="FFC1FF"/>
              </a:gs>
              <a:gs pos="23000">
                <a:srgbClr val="FF7DFF"/>
              </a:gs>
              <a:gs pos="69000">
                <a:srgbClr val="C000C0"/>
              </a:gs>
              <a:gs pos="97000">
                <a:srgbClr val="740074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0" t="6647" r="2123" b="4834"/>
          <a:stretch/>
        </p:blipFill>
        <p:spPr>
          <a:xfrm>
            <a:off x="2875087" y="5779700"/>
            <a:ext cx="2818653" cy="984497"/>
          </a:xfrm>
          <a:prstGeom prst="rect">
            <a:avLst/>
          </a:prstGeom>
        </p:spPr>
      </p:pic>
      <p:sp>
        <p:nvSpPr>
          <p:cNvPr id="44" name="Oval 43"/>
          <p:cNvSpPr/>
          <p:nvPr/>
        </p:nvSpPr>
        <p:spPr>
          <a:xfrm>
            <a:off x="2827238" y="2890565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071350" y="3370419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194214" y="4336351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030616" y="3887742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3487897" y="4685291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110763" y="3356142"/>
            <a:ext cx="365760" cy="365760"/>
          </a:xfrm>
          <a:prstGeom prst="ellipse">
            <a:avLst/>
          </a:prstGeom>
          <a:gradFill>
            <a:gsLst>
              <a:gs pos="0">
                <a:schemeClr val="tx1"/>
              </a:gs>
              <a:gs pos="23000">
                <a:srgbClr val="FFFF00"/>
              </a:gs>
              <a:gs pos="69000">
                <a:srgbClr val="FFC000"/>
              </a:gs>
              <a:gs pos="97000">
                <a:srgbClr val="FFC000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976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li-ion imr lmo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337" b="96560" l="0" r="97956">
                        <a14:backgroundMark x1="16038" y1="95332" x2="91038" y2="53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545906">
            <a:off x="2936068" y="2546833"/>
            <a:ext cx="4580616" cy="293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Image result for li-ion icr lc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18" r="21193"/>
          <a:stretch/>
        </p:blipFill>
        <p:spPr bwMode="auto">
          <a:xfrm rot="7044730">
            <a:off x="-1535454" y="1588308"/>
            <a:ext cx="4524975" cy="4466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971308"/>
              </p:ext>
            </p:extLst>
          </p:nvPr>
        </p:nvGraphicFramePr>
        <p:xfrm>
          <a:off x="1658471" y="1742129"/>
          <a:ext cx="8570258" cy="417138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39995">
                  <a:extLst>
                    <a:ext uri="{9D8B030D-6E8A-4147-A177-3AD203B41FA5}">
                      <a16:colId xmlns:a16="http://schemas.microsoft.com/office/drawing/2014/main" val="2321593392"/>
                    </a:ext>
                  </a:extLst>
                </a:gridCol>
                <a:gridCol w="1528167">
                  <a:extLst>
                    <a:ext uri="{9D8B030D-6E8A-4147-A177-3AD203B41FA5}">
                      <a16:colId xmlns:a16="http://schemas.microsoft.com/office/drawing/2014/main" val="118874966"/>
                    </a:ext>
                  </a:extLst>
                </a:gridCol>
                <a:gridCol w="4102096">
                  <a:extLst>
                    <a:ext uri="{9D8B030D-6E8A-4147-A177-3AD203B41FA5}">
                      <a16:colId xmlns:a16="http://schemas.microsoft.com/office/drawing/2014/main" val="2092322472"/>
                    </a:ext>
                  </a:extLst>
                </a:gridCol>
              </a:tblGrid>
              <a:tr h="101454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cobalt</a:t>
                      </a:r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chemeClr val="tx1">
                              <a:lumMod val="65000"/>
                            </a:schemeClr>
                          </a:solidFill>
                        </a:rPr>
                        <a:t>(</a:t>
                      </a:r>
                      <a:r>
                        <a:rPr lang="en-US" sz="3200" dirty="0">
                          <a:solidFill>
                            <a:schemeClr val="tx1">
                              <a:lumMod val="65000"/>
                            </a:schemeClr>
                          </a:solidFill>
                        </a:rPr>
                        <a:t>LiCoO</a:t>
                      </a:r>
                      <a:r>
                        <a:rPr lang="en-US" sz="3200" baseline="-25000" dirty="0">
                          <a:solidFill>
                            <a:schemeClr val="tx1">
                              <a:lumMod val="65000"/>
                            </a:schemeClr>
                          </a:solidFill>
                        </a:rPr>
                        <a:t>2</a:t>
                      </a:r>
                      <a:r>
                        <a:rPr lang="en-US" sz="3200" b="0" baseline="0" dirty="0">
                          <a:solidFill>
                            <a:schemeClr val="tx1">
                              <a:lumMod val="65000"/>
                            </a:schemeClr>
                          </a:solidFill>
                        </a:rPr>
                        <a:t>)</a:t>
                      </a:r>
                      <a:endParaRPr lang="en-US" sz="3200" dirty="0">
                        <a:solidFill>
                          <a:schemeClr val="tx1">
                            <a:lumMod val="65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dirty="0">
                          <a:solidFill>
                            <a:schemeClr val="tx1"/>
                          </a:solidFill>
                        </a:rPr>
                        <a:t>manganese</a:t>
                      </a:r>
                      <a:r>
                        <a:rPr lang="en-US" sz="3200" b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chemeClr val="tx1">
                              <a:lumMod val="65000"/>
                            </a:schemeClr>
                          </a:solidFill>
                        </a:rPr>
                        <a:t>(</a:t>
                      </a:r>
                      <a:r>
                        <a:rPr lang="en-US" sz="3200" dirty="0">
                          <a:solidFill>
                            <a:schemeClr val="tx1">
                              <a:lumMod val="65000"/>
                            </a:schemeClr>
                          </a:solidFill>
                        </a:rPr>
                        <a:t>LiMn</a:t>
                      </a:r>
                      <a:r>
                        <a:rPr lang="en-US" sz="3200" baseline="-25000" dirty="0">
                          <a:solidFill>
                            <a:schemeClr val="tx1">
                              <a:lumMod val="65000"/>
                            </a:schemeClr>
                          </a:solidFill>
                        </a:rPr>
                        <a:t>2</a:t>
                      </a:r>
                      <a:r>
                        <a:rPr lang="en-US" sz="3200" dirty="0">
                          <a:solidFill>
                            <a:schemeClr val="tx1">
                              <a:lumMod val="65000"/>
                            </a:schemeClr>
                          </a:solidFill>
                        </a:rPr>
                        <a:t>O</a:t>
                      </a:r>
                      <a:r>
                        <a:rPr lang="en-US" sz="3200" baseline="-25000" dirty="0">
                          <a:solidFill>
                            <a:schemeClr val="tx1">
                              <a:lumMod val="65000"/>
                            </a:schemeClr>
                          </a:solidFill>
                        </a:rPr>
                        <a:t>4</a:t>
                      </a:r>
                      <a:r>
                        <a:rPr lang="en-US" sz="3200" b="0" baseline="0" dirty="0">
                          <a:solidFill>
                            <a:schemeClr val="tx1">
                              <a:lumMod val="65000"/>
                            </a:schemeClr>
                          </a:solidFill>
                        </a:rPr>
                        <a:t>)</a:t>
                      </a:r>
                      <a:endParaRPr lang="en-US" sz="3200" dirty="0">
                        <a:solidFill>
                          <a:schemeClr val="tx1">
                            <a:lumMod val="65000"/>
                          </a:schemeClr>
                        </a:solidFill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7328491"/>
                  </a:ext>
                </a:extLst>
              </a:tr>
              <a:tr h="1014542"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1000 cycles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3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500 cycles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00475840"/>
                  </a:ext>
                </a:extLst>
              </a:tr>
              <a:tr h="1014542"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dangerous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3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safe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5071015"/>
                  </a:ext>
                </a:extLst>
              </a:tr>
              <a:tr h="1014542"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solidFill>
                            <a:schemeClr val="tx1"/>
                          </a:solidFill>
                        </a:rPr>
                        <a:t>$27.0/kg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3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1" dirty="0">
                          <a:solidFill>
                            <a:schemeClr val="tx1"/>
                          </a:solidFill>
                        </a:rPr>
                        <a:t>$1.65/kg</a:t>
                      </a:r>
                      <a:endParaRPr lang="en-US" sz="3600" b="1" i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72443165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214492" y="216900"/>
            <a:ext cx="614623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lithium-ion battery types</a:t>
            </a:r>
          </a:p>
        </p:txBody>
      </p:sp>
    </p:spTree>
    <p:extLst>
      <p:ext uri="{BB962C8B-B14F-4D97-AF65-F5344CB8AC3E}">
        <p14:creationId xmlns:p14="http://schemas.microsoft.com/office/powerpoint/2010/main" val="2493389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75564" y="4145606"/>
            <a:ext cx="798393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1200"/>
              </a:spcBef>
            </a:pPr>
            <a:r>
              <a:rPr lang="en-US" sz="3200" dirty="0">
                <a:solidFill>
                  <a:schemeClr val="tx1">
                    <a:lumMod val="65000"/>
                  </a:schemeClr>
                </a:solidFill>
              </a:rPr>
              <a:t>for low-cost, long-life, and safe manganese-type lithium-ion batteries</a:t>
            </a:r>
          </a:p>
        </p:txBody>
      </p:sp>
      <p:sp>
        <p:nvSpPr>
          <p:cNvPr id="3" name="Rectangle 2"/>
          <p:cNvSpPr/>
          <p:nvPr/>
        </p:nvSpPr>
        <p:spPr>
          <a:xfrm>
            <a:off x="-1524001" y="2606723"/>
            <a:ext cx="12383069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700" dirty="0"/>
              <a:t>commercial battery </a:t>
            </a:r>
          </a:p>
          <a:p>
            <a:pPr algn="ctr"/>
            <a:r>
              <a:rPr lang="en-US" sz="4700" dirty="0"/>
              <a:t>membrane coating </a:t>
            </a:r>
          </a:p>
        </p:txBody>
      </p:sp>
      <p:sp>
        <p:nvSpPr>
          <p:cNvPr id="4" name="Rectangle 3"/>
          <p:cNvSpPr/>
          <p:nvPr/>
        </p:nvSpPr>
        <p:spPr>
          <a:xfrm>
            <a:off x="1595063" y="664907"/>
            <a:ext cx="595387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9600" dirty="0"/>
              <a:t>1</a:t>
            </a:r>
            <a:r>
              <a:rPr lang="en-US" sz="9600" baseline="30000" dirty="0"/>
              <a:t>st</a:t>
            </a:r>
            <a:r>
              <a:rPr lang="en-US" sz="9600" dirty="0"/>
              <a:t> product</a:t>
            </a:r>
          </a:p>
        </p:txBody>
      </p:sp>
      <p:sp>
        <p:nvSpPr>
          <p:cNvPr id="5" name="Rectangle 4"/>
          <p:cNvSpPr/>
          <p:nvPr/>
        </p:nvSpPr>
        <p:spPr>
          <a:xfrm>
            <a:off x="733762" y="2606723"/>
            <a:ext cx="7867543" cy="268860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155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24931" r="4111" b="11473"/>
          <a:stretch/>
        </p:blipFill>
        <p:spPr>
          <a:xfrm rot="10800000">
            <a:off x="19683" y="172710"/>
            <a:ext cx="9466205" cy="501977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90779" y="5290458"/>
            <a:ext cx="822853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/>
              <a:t>our solution drops into </a:t>
            </a:r>
          </a:p>
          <a:p>
            <a:pPr algn="ctr"/>
            <a:r>
              <a:rPr lang="en-US" sz="4000" dirty="0"/>
              <a:t>existing battery manufacturing lines</a:t>
            </a:r>
          </a:p>
        </p:txBody>
      </p:sp>
    </p:spTree>
    <p:extLst>
      <p:ext uri="{BB962C8B-B14F-4D97-AF65-F5344CB8AC3E}">
        <p14:creationId xmlns:p14="http://schemas.microsoft.com/office/powerpoint/2010/main" val="13230139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325433" y="3595325"/>
            <a:ext cx="825062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non-dilutive funding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983" y="409147"/>
            <a:ext cx="3235715" cy="723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597" y="1394772"/>
            <a:ext cx="3625848" cy="13247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874" y="3009966"/>
            <a:ext cx="3517932" cy="88440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7435" y="2128728"/>
            <a:ext cx="5424883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$2.2 million 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5311617" y="409147"/>
            <a:ext cx="18029" cy="6096156"/>
          </a:xfrm>
          <a:prstGeom prst="line">
            <a:avLst/>
          </a:prstGeom>
          <a:ln w="25400" cap="rnd">
            <a:solidFill>
              <a:schemeClr val="tx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898" y="4248238"/>
            <a:ext cx="3330302" cy="5938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150" y="4725586"/>
            <a:ext cx="3858838" cy="192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071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088028" y="427834"/>
            <a:ext cx="5265683" cy="81411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Our Team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377" y="1602376"/>
            <a:ext cx="2449875" cy="32687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0" y="4955062"/>
            <a:ext cx="3023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Peter </a:t>
            </a:r>
            <a:r>
              <a:rPr 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Frischmann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65313" y="4988224"/>
            <a:ext cx="20617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Brett Helms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95352" y="5511444"/>
            <a:ext cx="1986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Co-founder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24511" y="5511444"/>
            <a:ext cx="1986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Co-founder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5779689" y="1349829"/>
            <a:ext cx="0" cy="4937760"/>
          </a:xfrm>
          <a:prstGeom prst="line">
            <a:avLst/>
          </a:prstGeom>
          <a:ln w="25400" cap="rnd">
            <a:solidFill>
              <a:schemeClr val="tx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itle 1"/>
          <p:cNvSpPr txBox="1">
            <a:spLocks/>
          </p:cNvSpPr>
          <p:nvPr/>
        </p:nvSpPr>
        <p:spPr>
          <a:xfrm>
            <a:off x="4607886" y="434438"/>
            <a:ext cx="5265683" cy="81411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Our Partners</a:t>
            </a:r>
          </a:p>
        </p:txBody>
      </p:sp>
      <p:pic>
        <p:nvPicPr>
          <p:cNvPr id="12" name="Picture 2" descr="Image result for 24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6563" b="72656" l="0" r="97266">
                        <a14:foregroundMark x1="13867" y1="35352" x2="13867" y2="35352"/>
                        <a14:foregroundMark x1="68164" y1="59766" x2="68164" y2="59766"/>
                        <a14:foregroundMark x1="79688" y1="62109" x2="79688" y2="62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045" b="25423"/>
          <a:stretch/>
        </p:blipFill>
        <p:spPr bwMode="auto">
          <a:xfrm>
            <a:off x="6156722" y="1383051"/>
            <a:ext cx="2749236" cy="1251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1" t="6394" r="4059" b="8671"/>
          <a:stretch/>
        </p:blipFill>
        <p:spPr>
          <a:xfrm>
            <a:off x="6419970" y="4584605"/>
            <a:ext cx="2405972" cy="17029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Image result for carnegie mellon white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409" y="2769324"/>
            <a:ext cx="2375862" cy="1542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62" r="38169" b="25958"/>
          <a:stretch/>
        </p:blipFill>
        <p:spPr>
          <a:xfrm>
            <a:off x="234593" y="1604622"/>
            <a:ext cx="2511416" cy="326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130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2" name="Picture 8" descr="Image result for berkeley lab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690" t="4992" r="367" b="23006"/>
          <a:stretch/>
        </p:blipFill>
        <p:spPr bwMode="auto">
          <a:xfrm>
            <a:off x="-1545336" y="1"/>
            <a:ext cx="1223467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824753" y="-216314"/>
            <a:ext cx="13047260" cy="7833815"/>
          </a:xfrm>
          <a:prstGeom prst="rect">
            <a:avLst/>
          </a:prstGeom>
          <a:solidFill>
            <a:schemeClr val="dk1">
              <a:alpha val="38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363" y="1"/>
            <a:ext cx="6017274" cy="37005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340" y="3700594"/>
            <a:ext cx="5684247" cy="13574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1" t="6394" r="-547" b="8671"/>
          <a:stretch/>
        </p:blipFill>
        <p:spPr>
          <a:xfrm>
            <a:off x="544187" y="3504025"/>
            <a:ext cx="2413407" cy="16248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72171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758782" y="5530772"/>
            <a:ext cx="376577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/>
              <a:t>Peter </a:t>
            </a:r>
            <a:r>
              <a:rPr lang="en-US" sz="2000" dirty="0" err="1"/>
              <a:t>Frischmann</a:t>
            </a:r>
            <a:endParaRPr lang="en-US" sz="2000" dirty="0"/>
          </a:p>
          <a:p>
            <a:pPr algn="ctr"/>
            <a:r>
              <a:rPr lang="en-US" sz="2000" dirty="0"/>
              <a:t>(208) 406-9888</a:t>
            </a:r>
          </a:p>
          <a:p>
            <a:pPr algn="ctr"/>
            <a:r>
              <a:rPr lang="en-US" sz="2000" dirty="0"/>
              <a:t>pete@sepiontechnologies.com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2" t="6647" r="2122" b="4834"/>
          <a:stretch/>
        </p:blipFill>
        <p:spPr>
          <a:xfrm>
            <a:off x="1580426" y="2502019"/>
            <a:ext cx="6122486" cy="21095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018" y="790774"/>
            <a:ext cx="91593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pc="300" dirty="0">
                <a:latin typeface="Ancona-Ex" panose="00000400000000000000" pitchFamily="2" charset="0"/>
                <a:ea typeface="Ancona-Ex" panose="00000400000000000000" pitchFamily="2" charset="0"/>
                <a:cs typeface="Microsoft Sans Serif" panose="020B0604020202020204" pitchFamily="34" charset="0"/>
              </a:rPr>
              <a:t>SEPARATE THE GOOD FROM THE BAD</a:t>
            </a:r>
          </a:p>
        </p:txBody>
      </p:sp>
    </p:spTree>
    <p:extLst>
      <p:ext uri="{BB962C8B-B14F-4D97-AF65-F5344CB8AC3E}">
        <p14:creationId xmlns:p14="http://schemas.microsoft.com/office/powerpoint/2010/main" val="310048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8" name="Picture 4" descr="Image result for icorp nsf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208" y="3317350"/>
            <a:ext cx="6760070" cy="2141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511179" y="626318"/>
            <a:ext cx="4121642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3800" b="1" dirty="0"/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599368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09952" y="2971358"/>
            <a:ext cx="372409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/>
              <a:t>who cares?</a:t>
            </a:r>
          </a:p>
        </p:txBody>
      </p:sp>
    </p:spTree>
    <p:extLst>
      <p:ext uri="{BB962C8B-B14F-4D97-AF65-F5344CB8AC3E}">
        <p14:creationId xmlns:p14="http://schemas.microsoft.com/office/powerpoint/2010/main" val="103028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8273" y="2780290"/>
            <a:ext cx="850745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/>
              <a:t>they let through things you want </a:t>
            </a:r>
          </a:p>
          <a:p>
            <a:pPr algn="ctr"/>
            <a:r>
              <a:rPr lang="en-US" sz="4400" dirty="0"/>
              <a:t>and keep out the things you don’t</a:t>
            </a:r>
          </a:p>
        </p:txBody>
      </p:sp>
      <p:sp>
        <p:nvSpPr>
          <p:cNvPr id="3" name="Rectangle 2"/>
          <p:cNvSpPr/>
          <p:nvPr/>
        </p:nvSpPr>
        <p:spPr>
          <a:xfrm>
            <a:off x="2043104" y="1115284"/>
            <a:ext cx="505779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7200" dirty="0"/>
              <a:t>membranes</a:t>
            </a:r>
          </a:p>
        </p:txBody>
      </p:sp>
    </p:spTree>
    <p:extLst>
      <p:ext uri="{BB962C8B-B14F-4D97-AF65-F5344CB8AC3E}">
        <p14:creationId xmlns:p14="http://schemas.microsoft.com/office/powerpoint/2010/main" val="1052256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coffee brewi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0" y="514097"/>
            <a:ext cx="9098716" cy="606174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091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gore tex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6889" y="746333"/>
            <a:ext cx="10102529" cy="568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7515497" y="1079863"/>
            <a:ext cx="1410789" cy="7053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465" y="746333"/>
            <a:ext cx="2511535" cy="251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458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lithium ion battery membranes</a:t>
            </a:r>
          </a:p>
        </p:txBody>
      </p:sp>
      <p:pic>
        <p:nvPicPr>
          <p:cNvPr id="3074" name="Picture 2" descr="https://images-na.ssl-images-amazon.com/images/I/41XRZ88CNML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800" b="94800" l="200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77617">
            <a:off x="18417" y="1077676"/>
            <a:ext cx="5443668" cy="5443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884069" y="3010866"/>
            <a:ext cx="3376117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400" b="1" dirty="0"/>
              <a:t>11</a:t>
            </a:r>
            <a:r>
              <a:rPr lang="en-US" sz="5400" dirty="0"/>
              <a:t> </a:t>
            </a:r>
            <a:r>
              <a:rPr lang="en-US" sz="4400" dirty="0"/>
              <a:t>billion ft</a:t>
            </a:r>
            <a:r>
              <a:rPr lang="en-US" sz="4400" baseline="30000" dirty="0"/>
              <a:t>2</a:t>
            </a:r>
            <a:r>
              <a:rPr lang="en-US" sz="4400" dirty="0"/>
              <a:t> </a:t>
            </a:r>
            <a:endParaRPr lang="en-US" sz="4800" dirty="0"/>
          </a:p>
          <a:p>
            <a:pPr>
              <a:spcAft>
                <a:spcPts val="1200"/>
              </a:spcAft>
            </a:pPr>
            <a:r>
              <a:rPr lang="en-US" sz="5400" b="1" dirty="0"/>
              <a:t>$1.5 </a:t>
            </a:r>
            <a:r>
              <a:rPr lang="en-US" sz="4400" dirty="0"/>
              <a:t>billion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5652840" y="2205649"/>
            <a:ext cx="35076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tx1">
                    <a:lumMod val="95000"/>
                  </a:schemeClr>
                </a:solidFill>
              </a:rPr>
              <a:t>membrane market</a:t>
            </a:r>
          </a:p>
        </p:txBody>
      </p:sp>
    </p:spTree>
    <p:extLst>
      <p:ext uri="{BB962C8B-B14F-4D97-AF65-F5344CB8AC3E}">
        <p14:creationId xmlns:p14="http://schemas.microsoft.com/office/powerpoint/2010/main" val="723386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613" y="381000"/>
            <a:ext cx="3152775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070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2543</TotalTime>
  <Words>168</Words>
  <Application>Microsoft Office PowerPoint</Application>
  <PresentationFormat>On-screen Show (4:3)</PresentationFormat>
  <Paragraphs>80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Ancona-Ex</vt:lpstr>
      <vt:lpstr>Arial</vt:lpstr>
      <vt:lpstr>Calibri</vt:lpstr>
      <vt:lpstr>Calibri Light</vt:lpstr>
      <vt:lpstr>Microsoft Sans Serif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lithium ion battery membranes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Dane</dc:creator>
  <cp:lastModifiedBy>Peter Frischmann</cp:lastModifiedBy>
  <cp:revision>109</cp:revision>
  <dcterms:created xsi:type="dcterms:W3CDTF">2016-09-27T03:25:29Z</dcterms:created>
  <dcterms:modified xsi:type="dcterms:W3CDTF">2016-09-29T05:55:49Z</dcterms:modified>
</cp:coreProperties>
</file>

<file path=docProps/thumbnail.jpeg>
</file>